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7" r:id="rId2"/>
    <p:sldId id="258" r:id="rId3"/>
    <p:sldId id="349" r:id="rId4"/>
    <p:sldId id="353" r:id="rId5"/>
    <p:sldId id="350" r:id="rId6"/>
    <p:sldId id="354" r:id="rId7"/>
    <p:sldId id="259" r:id="rId8"/>
    <p:sldId id="260" r:id="rId9"/>
    <p:sldId id="261" r:id="rId10"/>
    <p:sldId id="262" r:id="rId11"/>
    <p:sldId id="355" r:id="rId12"/>
    <p:sldId id="263" r:id="rId13"/>
    <p:sldId id="316" r:id="rId14"/>
    <p:sldId id="318" r:id="rId15"/>
    <p:sldId id="326" r:id="rId16"/>
    <p:sldId id="330" r:id="rId17"/>
    <p:sldId id="333" r:id="rId18"/>
    <p:sldId id="322" r:id="rId19"/>
    <p:sldId id="323" r:id="rId20"/>
    <p:sldId id="324" r:id="rId21"/>
    <p:sldId id="328" r:id="rId22"/>
    <p:sldId id="327" r:id="rId23"/>
    <p:sldId id="334" r:id="rId24"/>
    <p:sldId id="331" r:id="rId25"/>
    <p:sldId id="332" r:id="rId26"/>
    <p:sldId id="342" r:id="rId27"/>
    <p:sldId id="28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122D"/>
    <a:srgbClr val="242F77"/>
    <a:srgbClr val="182050"/>
    <a:srgbClr val="080A1A"/>
    <a:srgbClr val="232F76"/>
    <a:srgbClr val="141B44"/>
    <a:srgbClr val="010102"/>
    <a:srgbClr val="051624"/>
    <a:srgbClr val="8982B8"/>
    <a:srgbClr val="8780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9" autoAdjust="0"/>
    <p:restoredTop sz="73762" autoAdjust="0"/>
  </p:normalViewPr>
  <p:slideViewPr>
    <p:cSldViewPr snapToGrid="0">
      <p:cViewPr varScale="1">
        <p:scale>
          <a:sx n="77" d="100"/>
          <a:sy n="77" d="100"/>
        </p:scale>
        <p:origin x="69" y="102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97A4D-0DED-4800-8EE9-EDDA19942613}" type="datetimeFigureOut">
              <a:rPr lang="en-GB" smtClean="0"/>
              <a:t>03/11/2020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04C444-B493-4109-B826-E00053A2A7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5728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Great </a:t>
            </a:r>
            <a:r>
              <a:rPr lang="en-GB" dirty="0" err="1"/>
              <a:t>Kurzgesagt</a:t>
            </a:r>
            <a:r>
              <a:rPr lang="en-GB" dirty="0"/>
              <a:t> video on the </a:t>
            </a:r>
            <a:r>
              <a:rPr lang="en-GB"/>
              <a:t>Solar System: https://www.youtube.com/watch?v=KsF_hdjWJjo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4C444-B493-4109-B826-E00053A2A75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60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Author Unknown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4C444-B493-4109-B826-E00053A2A75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9988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Cassini Comp. with Europa shadow</a:t>
            </a:r>
            <a:br>
              <a:rPr lang="en-GB" dirty="0"/>
            </a:br>
            <a:r>
              <a:rPr lang="en-GB" dirty="0"/>
              <a:t>Molecular hydrogen 80-90% helium</a:t>
            </a:r>
            <a:br>
              <a:rPr lang="en-GB" dirty="0"/>
            </a:br>
            <a:r>
              <a:rPr lang="en-GB" dirty="0"/>
              <a:t>All four have rings RADIO JOVE you can hear the radio emission from Jupiter</a:t>
            </a:r>
            <a:br>
              <a:rPr lang="en-GB" dirty="0"/>
            </a:br>
            <a:r>
              <a:rPr lang="en-GB" dirty="0"/>
              <a:t>Any solid surface at high pressures deep within / red sulphur or phosphorus belts are convection cycles-Coriolis</a:t>
            </a:r>
            <a:br>
              <a:rPr lang="en-GB" dirty="0"/>
            </a:br>
            <a:r>
              <a:rPr lang="en-GB" dirty="0"/>
              <a:t>Metallic hydrogen 400 GPa behaves like a crystal lattice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9914A-0654-40CA-BE8A-237F85B0AE2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292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 year </a:t>
            </a:r>
            <a:r>
              <a:rPr lang="en-GB" dirty="0" err="1"/>
              <a:t>timelapse</a:t>
            </a:r>
            <a:r>
              <a:rPr lang="en-GB" dirty="0"/>
              <a:t> of 60 </a:t>
            </a:r>
            <a:r>
              <a:rPr lang="en-GB" dirty="0" err="1"/>
              <a:t>deg</a:t>
            </a:r>
            <a:r>
              <a:rPr lang="en-GB" dirty="0"/>
              <a:t> north to south. Shadows and satellites of Jupiter visible.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C9914A-0654-40CA-BE8A-237F85B0AE2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0798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Juno Orbiter image of South pole’s cyclones up to 1000 KM in diameter (~top Scotland John </a:t>
            </a:r>
            <a:r>
              <a:rPr lang="en-GB" dirty="0" err="1"/>
              <a:t>O’groats</a:t>
            </a:r>
            <a:r>
              <a:rPr lang="en-GB" dirty="0"/>
              <a:t> to Brighton)</a:t>
            </a:r>
            <a:br>
              <a:rPr lang="en-GB" dirty="0"/>
            </a:br>
            <a:r>
              <a:rPr lang="en-GB" dirty="0"/>
              <a:t>Enhanced Colour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C9914A-0654-40CA-BE8A-237F85B0AE2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03915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Io Galileo</a:t>
            </a:r>
            <a:br>
              <a:rPr lang="en-GB" dirty="0"/>
            </a:br>
            <a:r>
              <a:rPr lang="en-GB" dirty="0"/>
              <a:t>Europa</a:t>
            </a:r>
            <a:br>
              <a:rPr lang="en-GB" dirty="0"/>
            </a:br>
            <a:r>
              <a:rPr lang="en-GB" dirty="0"/>
              <a:t>Ganymede – Bigger than any dwarf planet</a:t>
            </a:r>
            <a:br>
              <a:rPr lang="en-GB" dirty="0"/>
            </a:br>
            <a:r>
              <a:rPr lang="en-GB" dirty="0" err="1"/>
              <a:t>Callisto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C9914A-0654-40CA-BE8A-237F85B0AE2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27471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79 total 11 with DECAM (Dark Energy Camera from the DES survey) https://carnegiescience.edu/news/dozen-new-moons-jupiter-discovered-including-one-%E2%80%9Coddball%E2%80%9D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C9914A-0654-40CA-BE8A-237F85B0AE2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95154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Cassini Comp. with Europa shadow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C9914A-0654-40CA-BE8A-237F85B0AE2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31764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Cassini Comp. enhanced colour to reveal new rings and differences in composition.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C9914A-0654-40CA-BE8A-237F85B0AE2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9284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Have form from early 2010s to 2017 due to change in tilt more UV exposure create red haze organic chemicals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C9914A-0654-40CA-BE8A-237F85B0AE2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52626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C9914A-0654-40CA-BE8A-237F85B0AE2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040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Diagram of the SS by </a:t>
            </a:r>
            <a:r>
              <a:rPr lang="en-GB" dirty="0" err="1"/>
              <a:t>EarthHow</a:t>
            </a:r>
            <a:r>
              <a:rPr lang="en-GB" dirty="0"/>
              <a:t>: https://earthhow.com/solar-system-facts/</a:t>
            </a:r>
          </a:p>
          <a:p>
            <a:endParaRPr lang="en-GB" dirty="0"/>
          </a:p>
          <a:p>
            <a:r>
              <a:rPr lang="en-GB" dirty="0"/>
              <a:t>Oort cloud not shown!</a:t>
            </a:r>
          </a:p>
          <a:p>
            <a:endParaRPr lang="en-GB" dirty="0"/>
          </a:p>
          <a:p>
            <a:r>
              <a:rPr lang="en-GB" dirty="0"/>
              <a:t>Formed 4.571 billion years ago</a:t>
            </a:r>
          </a:p>
          <a:p>
            <a:r>
              <a:rPr lang="en-GB" dirty="0"/>
              <a:t>Earth ~ 4.543 billion years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4C444-B493-4109-B826-E00053A2A75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65313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Life in subsurface ocean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C9914A-0654-40CA-BE8A-237F85B0AE2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87198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Only visited by voyager 2 – ICE GIANT</a:t>
            </a:r>
            <a:br>
              <a:rPr lang="en-GB" dirty="0"/>
            </a:br>
            <a:r>
              <a:rPr lang="en-GB" dirty="0"/>
              <a:t>Ices suggest that water/brine ocean conducts </a:t>
            </a:r>
            <a:r>
              <a:rPr lang="en-GB" dirty="0" err="1"/>
              <a:t>elec</a:t>
            </a:r>
            <a:r>
              <a:rPr lang="en-GB" dirty="0"/>
              <a:t> and causes mag field</a:t>
            </a:r>
            <a:br>
              <a:rPr lang="en-GB" dirty="0"/>
            </a:br>
            <a:r>
              <a:rPr lang="en-GB" dirty="0"/>
              <a:t>Rotates on its side? No idea why cant be impact – moons orbit the same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C9914A-0654-40CA-BE8A-237F85B0AE2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42421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Only visited by </a:t>
            </a:r>
            <a:r>
              <a:rPr lang="en-GB"/>
              <a:t>voyager 2</a:t>
            </a:r>
            <a:br>
              <a:rPr lang="en-GB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C9914A-0654-40CA-BE8A-237F85B0AE2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90169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588F-A856-4389-AAAE-77D39726883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6563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Actual positions! – we did this practical last lesson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4C444-B493-4109-B826-E00053A2A75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676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from an article about Voyager: https://voyager.jpl.nasa.gov/mission/did-you-know/</a:t>
            </a:r>
          </a:p>
          <a:p>
            <a:endParaRPr lang="en-GB" dirty="0"/>
          </a:p>
          <a:p>
            <a:r>
              <a:rPr lang="en-GB" dirty="0"/>
              <a:t>The Oort cloud extends to 1/5 the distance to the nearest star!</a:t>
            </a:r>
          </a:p>
          <a:p>
            <a:endParaRPr lang="en-GB" dirty="0"/>
          </a:p>
          <a:p>
            <a:r>
              <a:rPr lang="en-GB" dirty="0"/>
              <a:t>Notice the log scale</a:t>
            </a:r>
          </a:p>
          <a:p>
            <a:endParaRPr lang="en-GB" dirty="0"/>
          </a:p>
          <a:p>
            <a:r>
              <a:rPr lang="en-GB" dirty="0"/>
              <a:t>Termination shock – particles slow to less than the speed of sound</a:t>
            </a:r>
          </a:p>
          <a:p>
            <a:r>
              <a:rPr lang="en-GB" dirty="0"/>
              <a:t>Heliopause – pressure from outside is the same as from the solar wind</a:t>
            </a:r>
          </a:p>
          <a:p>
            <a:endParaRPr lang="en-GB" dirty="0"/>
          </a:p>
          <a:p>
            <a:r>
              <a:rPr lang="en-GB" dirty="0"/>
              <a:t>Theoretical wall of Hydrogen just after the heliopause</a:t>
            </a:r>
          </a:p>
          <a:p>
            <a:r>
              <a:rPr lang="en-GB" dirty="0"/>
              <a:t>Little to no bow shock around our Sun.</a:t>
            </a:r>
          </a:p>
          <a:p>
            <a:endParaRPr lang="en-GB" dirty="0"/>
          </a:p>
          <a:p>
            <a:r>
              <a:rPr lang="en-GB" dirty="0"/>
              <a:t>Oort cloud marks edge of gravitational influence of the Sun. All of that is embedded in the Local Cloud next to the G cloud which contains alpha Centauri. Outside the Oort cloud is interstellar space.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4C444-B493-4109-B826-E00053A2A75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5788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Zoomed out to see the spherical shape of the cloud</a:t>
            </a:r>
          </a:p>
          <a:p>
            <a:endParaRPr lang="en-GB" dirty="0"/>
          </a:p>
          <a:p>
            <a:r>
              <a:rPr lang="en-GB" dirty="0"/>
              <a:t>Hard to visualise large numbers try making as many tallies on a piece of paper that you can in 60 s. How long would it take us to make a million tallies?</a:t>
            </a:r>
          </a:p>
          <a:p>
            <a:r>
              <a:rPr lang="en-GB" dirty="0"/>
              <a:t>These are huge numbers!</a:t>
            </a:r>
          </a:p>
          <a:p>
            <a:endParaRPr lang="en-GB" dirty="0"/>
          </a:p>
          <a:p>
            <a:r>
              <a:rPr lang="en-GB" dirty="0"/>
              <a:t>Inner Oort cloud is disk shaped after Kuiper Belt and the outer cloud is spherical. Source of long period comets!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4C444-B493-4109-B826-E00053A2A75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04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Author Unknown</a:t>
            </a:r>
          </a:p>
          <a:p>
            <a:endParaRPr lang="en-GB" dirty="0"/>
          </a:p>
          <a:p>
            <a:r>
              <a:rPr lang="en-GB" dirty="0"/>
              <a:t>Can  you name the planets in order?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4C444-B493-4109-B826-E00053A2A75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1050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Easy way to remember the order.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4C444-B493-4109-B826-E00053A2A75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2997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Planets to scale with stars for comparison.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4C444-B493-4109-B826-E00053A2A75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6149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Mercury image: NASA/JHUAPL</a:t>
            </a:r>
            <a:br>
              <a:rPr lang="en-GB" dirty="0"/>
            </a:br>
            <a:r>
              <a:rPr lang="en-GB" dirty="0"/>
              <a:t>Venus image: NASA</a:t>
            </a:r>
            <a:br>
              <a:rPr lang="en-GB" dirty="0"/>
            </a:br>
            <a:r>
              <a:rPr lang="en-GB" dirty="0"/>
              <a:t>Earth image: NASA/Apollo 17 crew</a:t>
            </a:r>
            <a:br>
              <a:rPr lang="en-GB" dirty="0"/>
            </a:br>
            <a:r>
              <a:rPr lang="en-GB" dirty="0"/>
              <a:t>Mars image: ESA/MPS/UPD/LAM/IAA/RSSD/INTA/UPM/DASP/IDA</a:t>
            </a:r>
          </a:p>
          <a:p>
            <a:endParaRPr lang="en-GB" dirty="0"/>
          </a:p>
          <a:p>
            <a:r>
              <a:rPr lang="en-GB" dirty="0"/>
              <a:t>Scales are roughly correct, distances between them not so much.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4C444-B493-4109-B826-E00053A2A75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8772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mitriosAstro/Astronom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mitriosAstro/Astronom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o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BF1C8-2799-4ABF-ADE7-19E43D9FEB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8000" b="1" i="0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Astronomy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572BEF-5A16-489B-8277-E06BC024FE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Space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829BF7-2C41-48F5-A038-1AF3B0A0A59E}"/>
              </a:ext>
            </a:extLst>
          </p:cNvPr>
          <p:cNvSpPr txBox="1"/>
          <p:nvPr userDrawn="1"/>
        </p:nvSpPr>
        <p:spPr>
          <a:xfrm>
            <a:off x="5524500" y="6116513"/>
            <a:ext cx="6547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© Dimitrios Theodorakis GNU General Public License v3.0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https://github.com/AstroDimitrios/Astronomy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5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7B0A067-B643-4222-8FB7-CAB78D768B72}"/>
              </a:ext>
            </a:extLst>
          </p:cNvPr>
          <p:cNvSpPr txBox="1"/>
          <p:nvPr userDrawn="1"/>
        </p:nvSpPr>
        <p:spPr>
          <a:xfrm>
            <a:off x="400594" y="384517"/>
            <a:ext cx="7039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rbel" panose="020B0503020204020204" pitchFamily="34" charset="0"/>
              </a:rPr>
              <a:t>Sources</a:t>
            </a:r>
            <a:r>
              <a:rPr lang="en-GB" sz="3600" dirty="0">
                <a:solidFill>
                  <a:schemeClr val="bg1"/>
                </a:solidFill>
                <a:latin typeface="Corbel" panose="020B05030202040202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904671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ir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AC7DDB-AF49-4B90-A982-1A285ACE130B}"/>
              </a:ext>
            </a:extLst>
          </p:cNvPr>
          <p:cNvSpPr txBox="1"/>
          <p:nvPr userDrawn="1"/>
        </p:nvSpPr>
        <p:spPr>
          <a:xfrm>
            <a:off x="2209800" y="978877"/>
            <a:ext cx="7039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rbel" panose="020B0503020204020204" pitchFamily="34" charset="0"/>
              </a:rPr>
              <a:t>Summary</a:t>
            </a:r>
            <a:r>
              <a:rPr lang="en-GB" sz="3600" dirty="0">
                <a:solidFill>
                  <a:schemeClr val="bg1"/>
                </a:solidFill>
                <a:latin typeface="Corbel" panose="020B0503020204020204" pitchFamily="34" charset="0"/>
              </a:rPr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4604C-A9E8-4775-A510-CBD909CC0A12}"/>
              </a:ext>
            </a:extLst>
          </p:cNvPr>
          <p:cNvSpPr txBox="1"/>
          <p:nvPr userDrawn="1"/>
        </p:nvSpPr>
        <p:spPr>
          <a:xfrm>
            <a:off x="5524500" y="6116513"/>
            <a:ext cx="6547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© Dimitrios Theodorakis GNU General Public License v3.0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https://github.com/AstroDimitrios/Astronomy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386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3385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2">
    <p:bg>
      <p:bgPr>
        <a:solidFill>
          <a:srgbClr val="151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B67F897-7A4D-42F1-92FE-2B49E1188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435" y="214902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6033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B67F897-7A4D-42F1-92FE-2B49E1188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435" y="214902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8606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man, ball, star, rain&#10;&#10;Description automatically generated">
            <a:extLst>
              <a:ext uri="{FF2B5EF4-FFF2-40B4-BE49-F238E27FC236}">
                <a16:creationId xmlns:a16="http://schemas.microsoft.com/office/drawing/2014/main" id="{4E1A55D6-05D2-423E-B595-38A19F3737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88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69385A-B74C-4B63-BFE4-201459E13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66932-7972-427A-ABB0-DB645B148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0906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63" r:id="rId5"/>
    <p:sldLayoutId id="2147483672" r:id="rId6"/>
    <p:sldLayoutId id="2147483664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7D6F1C-879B-4405-811F-C07A9626F74B}"/>
              </a:ext>
            </a:extLst>
          </p:cNvPr>
          <p:cNvSpPr txBox="1"/>
          <p:nvPr/>
        </p:nvSpPr>
        <p:spPr>
          <a:xfrm>
            <a:off x="3468821" y="2521059"/>
            <a:ext cx="740958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Rocky planets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Gas giants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Internal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Atmospheres (a tiny bit)</a:t>
            </a:r>
          </a:p>
        </p:txBody>
      </p:sp>
    </p:spTree>
    <p:extLst>
      <p:ext uri="{BB962C8B-B14F-4D97-AF65-F5344CB8AC3E}">
        <p14:creationId xmlns:p14="http://schemas.microsoft.com/office/powerpoint/2010/main" val="3743932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E6A042-FA7E-4A69-A2F1-E3E581EA9B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189"/>
            <a:ext cx="12192000" cy="52696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D40D1A-6CF0-437D-AFB1-534834FD3BA5}"/>
              </a:ext>
            </a:extLst>
          </p:cNvPr>
          <p:cNvSpPr txBox="1"/>
          <p:nvPr/>
        </p:nvSpPr>
        <p:spPr>
          <a:xfrm>
            <a:off x="2700746" y="320040"/>
            <a:ext cx="685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chemeClr val="bg1"/>
                </a:solidFill>
              </a:rPr>
              <a:t>The Rocky Planets</a:t>
            </a:r>
          </a:p>
        </p:txBody>
      </p:sp>
    </p:spTree>
    <p:extLst>
      <p:ext uri="{BB962C8B-B14F-4D97-AF65-F5344CB8AC3E}">
        <p14:creationId xmlns:p14="http://schemas.microsoft.com/office/powerpoint/2010/main" val="1158521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9E3FB-EC7D-4F00-A018-FA5636A02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" y="127237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MORE!!!!!!!!!!!!!!!!!!!!!!!!!!!!!!!!!!!!!</a:t>
            </a:r>
            <a:br>
              <a:rPr lang="en-GB" dirty="0"/>
            </a:br>
            <a:br>
              <a:rPr lang="en-GB" dirty="0"/>
            </a:br>
            <a:r>
              <a:rPr lang="en-GB" dirty="0"/>
              <a:t>Add my pictures etc (not the ones they do?)</a:t>
            </a:r>
            <a:br>
              <a:rPr lang="en-GB" dirty="0"/>
            </a:br>
            <a:br>
              <a:rPr lang="en-GB" dirty="0"/>
            </a:br>
            <a:r>
              <a:rPr lang="en-GB" dirty="0"/>
              <a:t>add AFL</a:t>
            </a:r>
          </a:p>
        </p:txBody>
      </p:sp>
    </p:spTree>
    <p:extLst>
      <p:ext uri="{BB962C8B-B14F-4D97-AF65-F5344CB8AC3E}">
        <p14:creationId xmlns:p14="http://schemas.microsoft.com/office/powerpoint/2010/main" val="934786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73518C-9972-4B3B-95A5-8E30D7865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9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sitting, table&#10;&#10;Description generated with high confidence">
            <a:extLst>
              <a:ext uri="{FF2B5EF4-FFF2-40B4-BE49-F238E27FC236}">
                <a16:creationId xmlns:a16="http://schemas.microsoft.com/office/drawing/2014/main" id="{4B373383-01B5-483C-83E2-07F2563D64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69"/>
          <a:stretch/>
        </p:blipFill>
        <p:spPr>
          <a:xfrm>
            <a:off x="1471448" y="0"/>
            <a:ext cx="1072055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75F0DD-5CCF-4538-8904-9A5359BFAB25}"/>
              </a:ext>
            </a:extLst>
          </p:cNvPr>
          <p:cNvSpPr/>
          <p:nvPr/>
        </p:nvSpPr>
        <p:spPr>
          <a:xfrm>
            <a:off x="216296" y="160379"/>
            <a:ext cx="10041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7200" b="1" dirty="0">
                <a:solidFill>
                  <a:schemeClr val="bg1"/>
                </a:solidFill>
                <a:latin typeface="+mj-lt"/>
              </a:rPr>
              <a:t>Jupiter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AAF9E-813F-4D91-ACA5-E948A5DC45E0}"/>
              </a:ext>
            </a:extLst>
          </p:cNvPr>
          <p:cNvSpPr txBox="1"/>
          <p:nvPr/>
        </p:nvSpPr>
        <p:spPr>
          <a:xfrm>
            <a:off x="74645" y="6393415"/>
            <a:ext cx="227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JPL/NASA</a:t>
            </a:r>
          </a:p>
        </p:txBody>
      </p:sp>
    </p:spTree>
    <p:extLst>
      <p:ext uri="{BB962C8B-B14F-4D97-AF65-F5344CB8AC3E}">
        <p14:creationId xmlns:p14="http://schemas.microsoft.com/office/powerpoint/2010/main" val="779186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75F0DD-5CCF-4538-8904-9A5359BFAB25}"/>
              </a:ext>
            </a:extLst>
          </p:cNvPr>
          <p:cNvSpPr/>
          <p:nvPr/>
        </p:nvSpPr>
        <p:spPr>
          <a:xfrm>
            <a:off x="216296" y="160379"/>
            <a:ext cx="10041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Jupiter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AAF9E-813F-4D91-ACA5-E948A5DC45E0}"/>
              </a:ext>
            </a:extLst>
          </p:cNvPr>
          <p:cNvSpPr txBox="1"/>
          <p:nvPr/>
        </p:nvSpPr>
        <p:spPr>
          <a:xfrm>
            <a:off x="74645" y="6393415"/>
            <a:ext cx="227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JPL/NASA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5A2E08-CAF3-4144-8E6D-CAB4F41F6B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1484"/>
            <a:ext cx="12192000" cy="406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96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itting, indoor, table, banana&#10;&#10;Description generated with very high confidence">
            <a:extLst>
              <a:ext uri="{FF2B5EF4-FFF2-40B4-BE49-F238E27FC236}">
                <a16:creationId xmlns:a16="http://schemas.microsoft.com/office/drawing/2014/main" id="{B7980222-394F-4C31-8961-91C8B0A3F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62286" y="-971714"/>
            <a:ext cx="6858000" cy="880142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75F0DD-5CCF-4538-8904-9A5359BFAB25}"/>
              </a:ext>
            </a:extLst>
          </p:cNvPr>
          <p:cNvSpPr/>
          <p:nvPr/>
        </p:nvSpPr>
        <p:spPr>
          <a:xfrm>
            <a:off x="216296" y="160379"/>
            <a:ext cx="10041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Jupiter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AAF9E-813F-4D91-ACA5-E948A5DC45E0}"/>
              </a:ext>
            </a:extLst>
          </p:cNvPr>
          <p:cNvSpPr txBox="1"/>
          <p:nvPr/>
        </p:nvSpPr>
        <p:spPr>
          <a:xfrm>
            <a:off x="0" y="6211669"/>
            <a:ext cx="6494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NASA/JPL-Caltech/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SwRI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/MSSS/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Betsy Asher Hall/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Gervasio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Robles</a:t>
            </a:r>
          </a:p>
        </p:txBody>
      </p:sp>
    </p:spTree>
    <p:extLst>
      <p:ext uri="{BB962C8B-B14F-4D97-AF65-F5344CB8AC3E}">
        <p14:creationId xmlns:p14="http://schemas.microsoft.com/office/powerpoint/2010/main" val="2513658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75F0DD-5CCF-4538-8904-9A5359BFAB25}"/>
              </a:ext>
            </a:extLst>
          </p:cNvPr>
          <p:cNvSpPr/>
          <p:nvPr/>
        </p:nvSpPr>
        <p:spPr>
          <a:xfrm>
            <a:off x="216296" y="160379"/>
            <a:ext cx="10041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Jupiter’s Moons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0F00E9-8E45-447F-9640-105E96F76CC6}"/>
              </a:ext>
            </a:extLst>
          </p:cNvPr>
          <p:cNvSpPr txBox="1"/>
          <p:nvPr/>
        </p:nvSpPr>
        <p:spPr>
          <a:xfrm>
            <a:off x="74645" y="6393415"/>
            <a:ext cx="227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JPL/NASA</a:t>
            </a:r>
          </a:p>
        </p:txBody>
      </p:sp>
      <p:pic>
        <p:nvPicPr>
          <p:cNvPr id="9" name="Picture 8" descr="A picture containing food, indoor, sitting, table&#10;&#10;Description generated with high confidence">
            <a:extLst>
              <a:ext uri="{FF2B5EF4-FFF2-40B4-BE49-F238E27FC236}">
                <a16:creationId xmlns:a16="http://schemas.microsoft.com/office/drawing/2014/main" id="{144E307A-606E-4112-A64E-59295BBB95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" t="3800" r="1361" b="3660"/>
          <a:stretch/>
        </p:blipFill>
        <p:spPr>
          <a:xfrm>
            <a:off x="-1" y="1638500"/>
            <a:ext cx="12192001" cy="395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133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75F0DD-5CCF-4538-8904-9A5359BFAB25}"/>
              </a:ext>
            </a:extLst>
          </p:cNvPr>
          <p:cNvSpPr/>
          <p:nvPr/>
        </p:nvSpPr>
        <p:spPr>
          <a:xfrm>
            <a:off x="216296" y="160379"/>
            <a:ext cx="10041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Jupiter’s Moons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0F00E9-8E45-447F-9640-105E96F76CC6}"/>
              </a:ext>
            </a:extLst>
          </p:cNvPr>
          <p:cNvSpPr txBox="1"/>
          <p:nvPr/>
        </p:nvSpPr>
        <p:spPr>
          <a:xfrm>
            <a:off x="74645" y="6393415"/>
            <a:ext cx="227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JPL/NASA</a:t>
            </a:r>
          </a:p>
        </p:txBody>
      </p:sp>
      <p:pic>
        <p:nvPicPr>
          <p:cNvPr id="9" name="Picture 8" descr="A picture containing food, indoor, sitting, table&#10;&#10;Description generated with high confidence">
            <a:extLst>
              <a:ext uri="{FF2B5EF4-FFF2-40B4-BE49-F238E27FC236}">
                <a16:creationId xmlns:a16="http://schemas.microsoft.com/office/drawing/2014/main" id="{144E307A-606E-4112-A64E-59295BBB95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" t="3800" r="1361" b="3660"/>
          <a:stretch/>
        </p:blipFill>
        <p:spPr>
          <a:xfrm>
            <a:off x="-1" y="1638500"/>
            <a:ext cx="12192001" cy="3955210"/>
          </a:xfrm>
          <a:prstGeom prst="rect">
            <a:avLst/>
          </a:prstGeom>
        </p:spPr>
      </p:pic>
      <p:pic>
        <p:nvPicPr>
          <p:cNvPr id="3" name="Picture 2" descr="A picture containing scene, road&#10;&#10;Description generated with high confidence">
            <a:extLst>
              <a:ext uri="{FF2B5EF4-FFF2-40B4-BE49-F238E27FC236}">
                <a16:creationId xmlns:a16="http://schemas.microsoft.com/office/drawing/2014/main" id="{26A8A511-1879-49D2-8916-1EF5225813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608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indoor, sitting, table&#10;&#10;Description generated with very high confidence">
            <a:extLst>
              <a:ext uri="{FF2B5EF4-FFF2-40B4-BE49-F238E27FC236}">
                <a16:creationId xmlns:a16="http://schemas.microsoft.com/office/drawing/2014/main" id="{3E0C0BEA-C683-41E5-91A2-50FAA86B9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0114"/>
            <a:ext cx="12192000" cy="52977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75F0DD-5CCF-4538-8904-9A5359BFAB25}"/>
              </a:ext>
            </a:extLst>
          </p:cNvPr>
          <p:cNvSpPr/>
          <p:nvPr/>
        </p:nvSpPr>
        <p:spPr>
          <a:xfrm>
            <a:off x="216296" y="160379"/>
            <a:ext cx="10041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Saturn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AAF9E-813F-4D91-ACA5-E948A5DC45E0}"/>
              </a:ext>
            </a:extLst>
          </p:cNvPr>
          <p:cNvSpPr txBox="1"/>
          <p:nvPr/>
        </p:nvSpPr>
        <p:spPr>
          <a:xfrm>
            <a:off x="74645" y="6393415"/>
            <a:ext cx="227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JPL/NASA</a:t>
            </a:r>
          </a:p>
        </p:txBody>
      </p:sp>
    </p:spTree>
    <p:extLst>
      <p:ext uri="{BB962C8B-B14F-4D97-AF65-F5344CB8AC3E}">
        <p14:creationId xmlns:p14="http://schemas.microsoft.com/office/powerpoint/2010/main" val="4098961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8718248-064E-4D77-A9BF-4298EAA4A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2874"/>
            <a:ext cx="12192000" cy="60122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75F0DD-5CCF-4538-8904-9A5359BFAB25}"/>
              </a:ext>
            </a:extLst>
          </p:cNvPr>
          <p:cNvSpPr/>
          <p:nvPr/>
        </p:nvSpPr>
        <p:spPr>
          <a:xfrm>
            <a:off x="216296" y="160379"/>
            <a:ext cx="10041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Saturn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AAF9E-813F-4D91-ACA5-E948A5DC45E0}"/>
              </a:ext>
            </a:extLst>
          </p:cNvPr>
          <p:cNvSpPr txBox="1"/>
          <p:nvPr/>
        </p:nvSpPr>
        <p:spPr>
          <a:xfrm>
            <a:off x="74645" y="6393415"/>
            <a:ext cx="227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JPL/NASA</a:t>
            </a:r>
          </a:p>
        </p:txBody>
      </p:sp>
    </p:spTree>
    <p:extLst>
      <p:ext uri="{BB962C8B-B14F-4D97-AF65-F5344CB8AC3E}">
        <p14:creationId xmlns:p14="http://schemas.microsoft.com/office/powerpoint/2010/main" val="252453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68E64-189D-4482-97C4-5EE7B21872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Planets</a:t>
            </a:r>
          </a:p>
        </p:txBody>
      </p:sp>
    </p:spTree>
    <p:extLst>
      <p:ext uri="{BB962C8B-B14F-4D97-AF65-F5344CB8AC3E}">
        <p14:creationId xmlns:p14="http://schemas.microsoft.com/office/powerpoint/2010/main" val="2059173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203BAE-0B1B-47C3-8DDB-89522D2FA9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3612"/>
            <a:ext cx="12192000" cy="61107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6AAF9E-813F-4D91-ACA5-E948A5DC45E0}"/>
              </a:ext>
            </a:extLst>
          </p:cNvPr>
          <p:cNvSpPr txBox="1"/>
          <p:nvPr/>
        </p:nvSpPr>
        <p:spPr>
          <a:xfrm>
            <a:off x="11142038" y="6484387"/>
            <a:ext cx="227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JPL/NASA</a:t>
            </a:r>
          </a:p>
        </p:txBody>
      </p:sp>
    </p:spTree>
    <p:extLst>
      <p:ext uri="{BB962C8B-B14F-4D97-AF65-F5344CB8AC3E}">
        <p14:creationId xmlns:p14="http://schemas.microsoft.com/office/powerpoint/2010/main" val="1424618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 up of a black background&#10;&#10;Description generated with high confidence">
            <a:extLst>
              <a:ext uri="{FF2B5EF4-FFF2-40B4-BE49-F238E27FC236}">
                <a16:creationId xmlns:a16="http://schemas.microsoft.com/office/drawing/2014/main" id="{16351E46-F5AD-4BE0-A953-147489C1A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598" y="4014324"/>
            <a:ext cx="2815102" cy="2815102"/>
          </a:xfrm>
          <a:prstGeom prst="rect">
            <a:avLst/>
          </a:prstGeom>
        </p:spPr>
      </p:pic>
      <p:pic>
        <p:nvPicPr>
          <p:cNvPr id="7" name="Picture 6" descr="A picture containing animal, invertebrate, mollusk, indoor&#10;&#10;Description generated with high confidence">
            <a:extLst>
              <a:ext uri="{FF2B5EF4-FFF2-40B4-BE49-F238E27FC236}">
                <a16:creationId xmlns:a16="http://schemas.microsoft.com/office/drawing/2014/main" id="{38BF7004-BF4A-4D84-8D46-407E01A963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125" y="28574"/>
            <a:ext cx="5095875" cy="3400425"/>
          </a:xfrm>
          <a:prstGeom prst="rect">
            <a:avLst/>
          </a:prstGeom>
        </p:spPr>
      </p:pic>
      <p:pic>
        <p:nvPicPr>
          <p:cNvPr id="19" name="Picture 18" descr="A picture containing mollusk, food&#10;&#10;Description generated with very high confidence">
            <a:extLst>
              <a:ext uri="{FF2B5EF4-FFF2-40B4-BE49-F238E27FC236}">
                <a16:creationId xmlns:a16="http://schemas.microsoft.com/office/drawing/2014/main" id="{48891F24-9273-4DA5-AB4B-9F29E25EB8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1" t="52178" r="66177" b="6774"/>
          <a:stretch/>
        </p:blipFill>
        <p:spPr>
          <a:xfrm>
            <a:off x="4466012" y="1492513"/>
            <a:ext cx="2815102" cy="281510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75F0DD-5CCF-4538-8904-9A5359BFAB25}"/>
              </a:ext>
            </a:extLst>
          </p:cNvPr>
          <p:cNvSpPr/>
          <p:nvPr/>
        </p:nvSpPr>
        <p:spPr>
          <a:xfrm>
            <a:off x="216296" y="160379"/>
            <a:ext cx="10041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Saturn’s Moons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AAF9E-813F-4D91-ACA5-E948A5DC45E0}"/>
              </a:ext>
            </a:extLst>
          </p:cNvPr>
          <p:cNvSpPr txBox="1"/>
          <p:nvPr/>
        </p:nvSpPr>
        <p:spPr>
          <a:xfrm>
            <a:off x="74645" y="6393415"/>
            <a:ext cx="227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JPL/NASA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8BB6F2-0297-401E-BE29-CDD7BD7B54BC}"/>
              </a:ext>
            </a:extLst>
          </p:cNvPr>
          <p:cNvSpPr txBox="1"/>
          <p:nvPr/>
        </p:nvSpPr>
        <p:spPr>
          <a:xfrm>
            <a:off x="9387068" y="551438"/>
            <a:ext cx="10317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Pan</a:t>
            </a:r>
          </a:p>
        </p:txBody>
      </p:sp>
      <p:pic>
        <p:nvPicPr>
          <p:cNvPr id="10" name="Picture 9" descr="A close up of the moon&#10;&#10;Description generated with high confidence">
            <a:extLst>
              <a:ext uri="{FF2B5EF4-FFF2-40B4-BE49-F238E27FC236}">
                <a16:creationId xmlns:a16="http://schemas.microsoft.com/office/drawing/2014/main" id="{E4FCAD12-6969-49F8-8CA7-BA8FC5A45F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07" y="1392336"/>
            <a:ext cx="4246719" cy="50010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CC8E33-2A8D-49CF-BDB0-039713D3402B}"/>
              </a:ext>
            </a:extLst>
          </p:cNvPr>
          <p:cNvSpPr txBox="1"/>
          <p:nvPr/>
        </p:nvSpPr>
        <p:spPr>
          <a:xfrm>
            <a:off x="1344682" y="6193361"/>
            <a:ext cx="24913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Enceladus</a:t>
            </a:r>
          </a:p>
        </p:txBody>
      </p:sp>
      <p:pic>
        <p:nvPicPr>
          <p:cNvPr id="13" name="Picture 12" descr="A picture containing indoor, sitting, cannonball, projectile&#10;&#10;Description generated with high confidence">
            <a:extLst>
              <a:ext uri="{FF2B5EF4-FFF2-40B4-BE49-F238E27FC236}">
                <a16:creationId xmlns:a16="http://schemas.microsoft.com/office/drawing/2014/main" id="{5BD14CB2-BF80-46FC-8826-9800019CFE0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7"/>
          <a:stretch/>
        </p:blipFill>
        <p:spPr>
          <a:xfrm>
            <a:off x="8017801" y="2778433"/>
            <a:ext cx="4184369" cy="40509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8062DB-DFEE-4390-9491-695F2ED7B9D7}"/>
              </a:ext>
            </a:extLst>
          </p:cNvPr>
          <p:cNvSpPr txBox="1"/>
          <p:nvPr/>
        </p:nvSpPr>
        <p:spPr>
          <a:xfrm>
            <a:off x="7507836" y="6160900"/>
            <a:ext cx="18792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Iapetus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C3DD18-B1AD-4D83-823A-F7B615D7F543}"/>
              </a:ext>
            </a:extLst>
          </p:cNvPr>
          <p:cNvSpPr txBox="1"/>
          <p:nvPr/>
        </p:nvSpPr>
        <p:spPr>
          <a:xfrm>
            <a:off x="6505738" y="3959615"/>
            <a:ext cx="17395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Mimas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2A6D54-40AA-421E-8036-91E7D0D3BC9F}"/>
              </a:ext>
            </a:extLst>
          </p:cNvPr>
          <p:cNvSpPr txBox="1"/>
          <p:nvPr/>
        </p:nvSpPr>
        <p:spPr>
          <a:xfrm>
            <a:off x="7186700" y="2885396"/>
            <a:ext cx="13399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Titan</a:t>
            </a:r>
          </a:p>
        </p:txBody>
      </p:sp>
    </p:spTree>
    <p:extLst>
      <p:ext uri="{BB962C8B-B14F-4D97-AF65-F5344CB8AC3E}">
        <p14:creationId xmlns:p14="http://schemas.microsoft.com/office/powerpoint/2010/main" val="3250407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the moon&#10;&#10;Description generated with high confidence">
            <a:extLst>
              <a:ext uri="{FF2B5EF4-FFF2-40B4-BE49-F238E27FC236}">
                <a16:creationId xmlns:a16="http://schemas.microsoft.com/office/drawing/2014/main" id="{8FCA68CE-BD48-45E2-8A64-7551F4ABB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96" y="1577002"/>
            <a:ext cx="4246719" cy="50010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75F0DD-5CCF-4538-8904-9A5359BFAB25}"/>
              </a:ext>
            </a:extLst>
          </p:cNvPr>
          <p:cNvSpPr/>
          <p:nvPr/>
        </p:nvSpPr>
        <p:spPr>
          <a:xfrm>
            <a:off x="216296" y="160379"/>
            <a:ext cx="10041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Saturn/</a:t>
            </a:r>
            <a:br>
              <a:rPr kumimoji="0" lang="en-GB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</a:br>
            <a:r>
              <a:rPr kumimoji="0" lang="en-GB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Enceladus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AAF9E-813F-4D91-ACA5-E948A5DC45E0}"/>
              </a:ext>
            </a:extLst>
          </p:cNvPr>
          <p:cNvSpPr txBox="1"/>
          <p:nvPr/>
        </p:nvSpPr>
        <p:spPr>
          <a:xfrm>
            <a:off x="74645" y="6393415"/>
            <a:ext cx="227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JPL/NASA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85C125-F220-4A1E-BD97-4024F196C2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636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44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B46C8F-4E79-4CA8-828C-69915732E9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093"/>
            <a:ext cx="12192000" cy="61021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6C7885-0FA3-4BA8-88ED-40853C34ABB8}"/>
              </a:ext>
            </a:extLst>
          </p:cNvPr>
          <p:cNvSpPr txBox="1"/>
          <p:nvPr/>
        </p:nvSpPr>
        <p:spPr>
          <a:xfrm>
            <a:off x="3206262" y="99646"/>
            <a:ext cx="5474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chemeClr val="bg1"/>
                </a:solidFill>
              </a:rPr>
              <a:t>The Ice Giants</a:t>
            </a:r>
          </a:p>
        </p:txBody>
      </p:sp>
    </p:spTree>
    <p:extLst>
      <p:ext uri="{BB962C8B-B14F-4D97-AF65-F5344CB8AC3E}">
        <p14:creationId xmlns:p14="http://schemas.microsoft.com/office/powerpoint/2010/main" val="3074536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75F0DD-5CCF-4538-8904-9A5359BFAB25}"/>
              </a:ext>
            </a:extLst>
          </p:cNvPr>
          <p:cNvSpPr/>
          <p:nvPr/>
        </p:nvSpPr>
        <p:spPr>
          <a:xfrm>
            <a:off x="216296" y="160379"/>
            <a:ext cx="10041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Uranus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AAF9E-813F-4D91-ACA5-E948A5DC45E0}"/>
              </a:ext>
            </a:extLst>
          </p:cNvPr>
          <p:cNvSpPr txBox="1"/>
          <p:nvPr/>
        </p:nvSpPr>
        <p:spPr>
          <a:xfrm>
            <a:off x="74645" y="6393415"/>
            <a:ext cx="227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JPL/NASA</a:t>
            </a:r>
          </a:p>
        </p:txBody>
      </p:sp>
      <p:pic>
        <p:nvPicPr>
          <p:cNvPr id="3" name="Picture 2" descr="A picture containing indoor, white, egg&#10;&#10;Description generated with very high confidence">
            <a:extLst>
              <a:ext uri="{FF2B5EF4-FFF2-40B4-BE49-F238E27FC236}">
                <a16:creationId xmlns:a16="http://schemas.microsoft.com/office/drawing/2014/main" id="{45C10A24-92C0-474E-82D1-8B31628B5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479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16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75F0DD-5CCF-4538-8904-9A5359BFAB25}"/>
              </a:ext>
            </a:extLst>
          </p:cNvPr>
          <p:cNvSpPr/>
          <p:nvPr/>
        </p:nvSpPr>
        <p:spPr>
          <a:xfrm>
            <a:off x="216296" y="160379"/>
            <a:ext cx="10041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Neptune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AAF9E-813F-4D91-ACA5-E948A5DC45E0}"/>
              </a:ext>
            </a:extLst>
          </p:cNvPr>
          <p:cNvSpPr txBox="1"/>
          <p:nvPr/>
        </p:nvSpPr>
        <p:spPr>
          <a:xfrm>
            <a:off x="74645" y="6393415"/>
            <a:ext cx="227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JPL/NASA</a:t>
            </a:r>
          </a:p>
        </p:txBody>
      </p:sp>
      <p:pic>
        <p:nvPicPr>
          <p:cNvPr id="6" name="Picture 5" descr="A picture containing indoor, sitting, dark, object&#10;&#10;Description generated with high confidence">
            <a:extLst>
              <a:ext uri="{FF2B5EF4-FFF2-40B4-BE49-F238E27FC236}">
                <a16:creationId xmlns:a16="http://schemas.microsoft.com/office/drawing/2014/main" id="{A89630A3-0703-4163-B834-BEDB969702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391" y="0"/>
            <a:ext cx="6867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25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00145F-4D9A-4DC0-BEB9-32D463927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69" y="0"/>
            <a:ext cx="11692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373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F8BDDE-0E35-4970-854E-735D82B6F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6054" y="1690831"/>
            <a:ext cx="10439892" cy="2387600"/>
          </a:xfrm>
        </p:spPr>
        <p:txBody>
          <a:bodyPr/>
          <a:lstStyle/>
          <a:p>
            <a:r>
              <a:rPr lang="en-GB" dirty="0"/>
              <a:t>Planetary Surfaces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B189CC3-22E7-4233-92AC-B1215EDD7E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8451" y="2690529"/>
            <a:ext cx="1992015" cy="627799"/>
          </a:xfrm>
        </p:spPr>
        <p:txBody>
          <a:bodyPr/>
          <a:lstStyle/>
          <a:p>
            <a:r>
              <a:rPr lang="en-GB" dirty="0"/>
              <a:t>Up next:</a:t>
            </a:r>
          </a:p>
        </p:txBody>
      </p:sp>
    </p:spTree>
    <p:extLst>
      <p:ext uri="{BB962C8B-B14F-4D97-AF65-F5344CB8AC3E}">
        <p14:creationId xmlns:p14="http://schemas.microsoft.com/office/powerpoint/2010/main" val="3693646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6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D12E4EFB-81A3-43CA-BDC8-B48ED1AB0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0220" cy="68694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143736-BF18-4424-91BF-CD091490C800}"/>
              </a:ext>
            </a:extLst>
          </p:cNvPr>
          <p:cNvSpPr txBox="1"/>
          <p:nvPr/>
        </p:nvSpPr>
        <p:spPr>
          <a:xfrm>
            <a:off x="9647852" y="2136338"/>
            <a:ext cx="19470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latin typeface="Corbel" panose="020B0503020204020204" pitchFamily="34" charset="0"/>
              </a:rPr>
              <a:t>Not to Scale!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B1AABE-1921-476C-8512-D28D45EE78A2}"/>
              </a:ext>
            </a:extLst>
          </p:cNvPr>
          <p:cNvSpPr txBox="1"/>
          <p:nvPr/>
        </p:nvSpPr>
        <p:spPr>
          <a:xfrm>
            <a:off x="74645" y="6393415"/>
            <a:ext cx="227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EARTHHOW</a:t>
            </a:r>
          </a:p>
        </p:txBody>
      </p:sp>
    </p:spTree>
    <p:extLst>
      <p:ext uri="{BB962C8B-B14F-4D97-AF65-F5344CB8AC3E}">
        <p14:creationId xmlns:p14="http://schemas.microsoft.com/office/powerpoint/2010/main" val="1797419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1114E1DF-7F6F-4D09-837D-A410845EF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" y="0"/>
            <a:ext cx="12180794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43E13C-C1DD-44BC-A120-724500215609}"/>
              </a:ext>
            </a:extLst>
          </p:cNvPr>
          <p:cNvSpPr txBox="1"/>
          <p:nvPr/>
        </p:nvSpPr>
        <p:spPr>
          <a:xfrm>
            <a:off x="74645" y="6393415"/>
            <a:ext cx="227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NASA/JPL</a:t>
            </a:r>
          </a:p>
        </p:txBody>
      </p:sp>
    </p:spTree>
    <p:extLst>
      <p:ext uri="{BB962C8B-B14F-4D97-AF65-F5344CB8AC3E}">
        <p14:creationId xmlns:p14="http://schemas.microsoft.com/office/powerpoint/2010/main" val="2103277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9F6FD212-A564-4E30-B2BE-A04A446D17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02" b="1307"/>
          <a:stretch/>
        </p:blipFill>
        <p:spPr>
          <a:xfrm>
            <a:off x="1333500" y="128587"/>
            <a:ext cx="9496231" cy="651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5C2D2D-203E-419E-8C21-95909B451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Solar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A8C66B-1656-499F-BA93-81FCAC3E628D}"/>
              </a:ext>
            </a:extLst>
          </p:cNvPr>
          <p:cNvSpPr txBox="1"/>
          <p:nvPr/>
        </p:nvSpPr>
        <p:spPr>
          <a:xfrm>
            <a:off x="74645" y="6393415"/>
            <a:ext cx="227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NASA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97215A-3D91-4C56-A44F-CEAF409B72D7}"/>
              </a:ext>
            </a:extLst>
          </p:cNvPr>
          <p:cNvSpPr/>
          <p:nvPr/>
        </p:nvSpPr>
        <p:spPr>
          <a:xfrm>
            <a:off x="8039045" y="358065"/>
            <a:ext cx="36904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 AU = 1.495978707×10</a:t>
            </a:r>
            <a:r>
              <a:rPr lang="en-GB" sz="2400" b="1" baseline="30000" dirty="0">
                <a:solidFill>
                  <a:schemeClr val="bg1"/>
                </a:solidFill>
              </a:rPr>
              <a:t>11</a:t>
            </a:r>
            <a:r>
              <a:rPr lang="en-GB" sz="2400" b="1" dirty="0">
                <a:solidFill>
                  <a:schemeClr val="bg1"/>
                </a:solidFill>
              </a:rPr>
              <a:t> m</a:t>
            </a:r>
          </a:p>
        </p:txBody>
      </p:sp>
    </p:spTree>
    <p:extLst>
      <p:ext uri="{BB962C8B-B14F-4D97-AF65-F5344CB8AC3E}">
        <p14:creationId xmlns:p14="http://schemas.microsoft.com/office/powerpoint/2010/main" val="1005677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B5B90942-39A5-4AF4-902C-102EB3D1D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5C2D2D-203E-419E-8C21-95909B451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Solar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A8C66B-1656-499F-BA93-81FCAC3E628D}"/>
              </a:ext>
            </a:extLst>
          </p:cNvPr>
          <p:cNvSpPr txBox="1"/>
          <p:nvPr/>
        </p:nvSpPr>
        <p:spPr>
          <a:xfrm>
            <a:off x="74645" y="6393415"/>
            <a:ext cx="283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Space Facts/Laurine Moreau</a:t>
            </a:r>
          </a:p>
        </p:txBody>
      </p:sp>
    </p:spTree>
    <p:extLst>
      <p:ext uri="{BB962C8B-B14F-4D97-AF65-F5344CB8AC3E}">
        <p14:creationId xmlns:p14="http://schemas.microsoft.com/office/powerpoint/2010/main" val="2620561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29D511-E89C-4400-8037-13E32F1C8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80351A-593A-4296-A7A3-0C84E4B2A2EB}"/>
              </a:ext>
            </a:extLst>
          </p:cNvPr>
          <p:cNvSpPr txBox="1"/>
          <p:nvPr/>
        </p:nvSpPr>
        <p:spPr>
          <a:xfrm>
            <a:off x="1397977" y="431995"/>
            <a:ext cx="9624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latin typeface="Corbel" panose="020B0503020204020204" pitchFamily="34" charset="0"/>
              </a:rPr>
              <a:t>There are 8 planets! </a:t>
            </a:r>
          </a:p>
        </p:txBody>
      </p:sp>
    </p:spTree>
    <p:extLst>
      <p:ext uri="{BB962C8B-B14F-4D97-AF65-F5344CB8AC3E}">
        <p14:creationId xmlns:p14="http://schemas.microsoft.com/office/powerpoint/2010/main" val="1866667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611F2B-2EE1-4A26-84F0-AA877F620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8323"/>
            <a:ext cx="12192000" cy="6858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2894B62-0AE1-4E4D-AF02-1FA79CA405C1}"/>
              </a:ext>
            </a:extLst>
          </p:cNvPr>
          <p:cNvGraphicFramePr>
            <a:graphicFrameLocks noGrp="1"/>
          </p:cNvGraphicFramePr>
          <p:nvPr/>
        </p:nvGraphicFramePr>
        <p:xfrm>
          <a:off x="2743200" y="75997"/>
          <a:ext cx="6129756" cy="3154688"/>
        </p:xfrm>
        <a:graphic>
          <a:graphicData uri="http://schemas.openxmlformats.org/drawingml/2006/table">
            <a:tbl>
              <a:tblPr/>
              <a:tblGrid>
                <a:gridCol w="3064878">
                  <a:extLst>
                    <a:ext uri="{9D8B030D-6E8A-4147-A177-3AD203B41FA5}">
                      <a16:colId xmlns:a16="http://schemas.microsoft.com/office/drawing/2014/main" val="2618994164"/>
                    </a:ext>
                  </a:extLst>
                </a:gridCol>
                <a:gridCol w="3064878">
                  <a:extLst>
                    <a:ext uri="{9D8B030D-6E8A-4147-A177-3AD203B41FA5}">
                      <a16:colId xmlns:a16="http://schemas.microsoft.com/office/drawing/2014/main" val="25053554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Mercury</a:t>
                      </a:r>
                    </a:p>
                  </a:txBody>
                  <a:tcPr marL="14288" marR="14288" marT="14288" marB="14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My</a:t>
                      </a:r>
                    </a:p>
                  </a:txBody>
                  <a:tcPr marL="14288" marR="14288" marT="14288" marB="14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46367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Venus</a:t>
                      </a:r>
                    </a:p>
                  </a:txBody>
                  <a:tcPr marL="14288" marR="14288" marT="14288" marB="14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Vicious</a:t>
                      </a:r>
                    </a:p>
                  </a:txBody>
                  <a:tcPr marL="14288" marR="14288" marT="14288" marB="14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06025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Earth</a:t>
                      </a:r>
                    </a:p>
                  </a:txBody>
                  <a:tcPr marL="14288" marR="14288" marT="14288" marB="14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Earthworm</a:t>
                      </a:r>
                    </a:p>
                  </a:txBody>
                  <a:tcPr marL="14288" marR="14288" marT="14288" marB="14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2590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Mars</a:t>
                      </a:r>
                    </a:p>
                  </a:txBody>
                  <a:tcPr marL="14288" marR="14288" marT="14288" marB="14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Might</a:t>
                      </a:r>
                    </a:p>
                  </a:txBody>
                  <a:tcPr marL="14288" marR="14288" marT="14288" marB="14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22839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Jupiter</a:t>
                      </a:r>
                    </a:p>
                  </a:txBody>
                  <a:tcPr marL="14288" marR="14288" marT="14288" marB="14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Just</a:t>
                      </a:r>
                    </a:p>
                  </a:txBody>
                  <a:tcPr marL="14288" marR="14288" marT="14288" marB="14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9067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Saturn</a:t>
                      </a:r>
                    </a:p>
                  </a:txBody>
                  <a:tcPr marL="14288" marR="14288" marT="14288" marB="14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Swallow</a:t>
                      </a:r>
                    </a:p>
                  </a:txBody>
                  <a:tcPr marL="14288" marR="14288" marT="14288" marB="14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31215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Uranus</a:t>
                      </a:r>
                    </a:p>
                  </a:txBody>
                  <a:tcPr marL="14288" marR="14288" marT="14288" marB="14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Us</a:t>
                      </a:r>
                    </a:p>
                  </a:txBody>
                  <a:tcPr marL="14288" marR="14288" marT="14288" marB="14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8562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Neptune</a:t>
                      </a:r>
                    </a:p>
                  </a:txBody>
                  <a:tcPr marL="14288" marR="14288" marT="14288" marB="14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Now</a:t>
                      </a:r>
                    </a:p>
                  </a:txBody>
                  <a:tcPr marL="14288" marR="14288" marT="14288" marB="14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285479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60D2E86-518E-465A-A9A0-D335D4C39537}"/>
              </a:ext>
            </a:extLst>
          </p:cNvPr>
          <p:cNvSpPr txBox="1"/>
          <p:nvPr/>
        </p:nvSpPr>
        <p:spPr>
          <a:xfrm>
            <a:off x="74645" y="6393415"/>
            <a:ext cx="283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Linda Chisholm</a:t>
            </a:r>
          </a:p>
        </p:txBody>
      </p:sp>
    </p:spTree>
    <p:extLst>
      <p:ext uri="{BB962C8B-B14F-4D97-AF65-F5344CB8AC3E}">
        <p14:creationId xmlns:p14="http://schemas.microsoft.com/office/powerpoint/2010/main" val="1092151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79F170-02BB-45D6-AAF5-0A0EFD09E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26" y="0"/>
            <a:ext cx="10448584" cy="68568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B79686-9620-46B5-9FCD-D52B815B2C7A}"/>
              </a:ext>
            </a:extLst>
          </p:cNvPr>
          <p:cNvSpPr txBox="1"/>
          <p:nvPr/>
        </p:nvSpPr>
        <p:spPr>
          <a:xfrm>
            <a:off x="74645" y="6393415"/>
            <a:ext cx="283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Dave Jarvis</a:t>
            </a:r>
          </a:p>
        </p:txBody>
      </p:sp>
    </p:spTree>
    <p:extLst>
      <p:ext uri="{BB962C8B-B14F-4D97-AF65-F5344CB8AC3E}">
        <p14:creationId xmlns:p14="http://schemas.microsoft.com/office/powerpoint/2010/main" val="3026732888"/>
      </p:ext>
    </p:extLst>
  </p:cSld>
  <p:clrMapOvr>
    <a:masterClrMapping/>
  </p:clrMapOvr>
</p:sld>
</file>

<file path=ppt/theme/theme1.xml><?xml version="1.0" encoding="utf-8"?>
<a:theme xmlns:a="http://schemas.openxmlformats.org/drawingml/2006/main" name="Astr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DF842C9-4962-45C0-ABDD-8F94FACB43AE}" vid="{94601DFF-8D49-4B8E-A280-D4A43E3C2C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AstroTemplate</Template>
  <TotalTime>123</TotalTime>
  <Words>745</Words>
  <Application>Microsoft Office PowerPoint</Application>
  <PresentationFormat>Widescreen</PresentationFormat>
  <Paragraphs>136</Paragraphs>
  <Slides>27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Corbel</vt:lpstr>
      <vt:lpstr>Astro</vt:lpstr>
      <vt:lpstr>PowerPoint Presentation</vt:lpstr>
      <vt:lpstr>The Planets</vt:lpstr>
      <vt:lpstr>PowerPoint Presentation</vt:lpstr>
      <vt:lpstr>PowerPoint Presentation</vt:lpstr>
      <vt:lpstr>Solar System</vt:lpstr>
      <vt:lpstr>Solar System</vt:lpstr>
      <vt:lpstr>PowerPoint Presentation</vt:lpstr>
      <vt:lpstr>PowerPoint Presentation</vt:lpstr>
      <vt:lpstr>PowerPoint Presentation</vt:lpstr>
      <vt:lpstr>PowerPoint Presentation</vt:lpstr>
      <vt:lpstr>MORE!!!!!!!!!!!!!!!!!!!!!!!!!!!!!!!!!!!!!  Add my pictures etc (not the ones they do?)  add AFL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Planetary Surfaces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Dimitrios Theodorakis</dc:creator>
  <cp:lastModifiedBy>Dimitrios Theodorakis</cp:lastModifiedBy>
  <cp:revision>23</cp:revision>
  <dcterms:created xsi:type="dcterms:W3CDTF">2020-11-03T19:17:44Z</dcterms:created>
  <dcterms:modified xsi:type="dcterms:W3CDTF">2020-11-03T21:24:44Z</dcterms:modified>
</cp:coreProperties>
</file>